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108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s-ES" smtClean="0"/>
              <a:t>Haga clic para modificar el estilo de título del patrón</a:t>
            </a:r>
            <a:endParaRPr kumimoji="0" lang="en-US"/>
          </a:p>
        </p:txBody>
      </p:sp>
      <p:sp>
        <p:nvSpPr>
          <p:cNvPr id="28" name="27 Marcador de fecha"/>
          <p:cNvSpPr>
            <a:spLocks noGrp="1"/>
          </p:cNvSpPr>
          <p:nvPr>
            <p:ph type="dt" sz="half" idx="10"/>
          </p:nvPr>
        </p:nvSpPr>
        <p:spPr/>
        <p:txBody>
          <a:bodyPr/>
          <a:lstStyle/>
          <a:p>
            <a:fld id="{9B0AA961-AE17-4AC3-8087-7D304C7CEFF6}" type="datetimeFigureOut">
              <a:rPr lang="es-ES" smtClean="0"/>
              <a:pPr/>
              <a:t>11/01/2008</a:t>
            </a:fld>
            <a:endParaRPr lang="es-ES"/>
          </a:p>
        </p:txBody>
      </p:sp>
      <p:sp>
        <p:nvSpPr>
          <p:cNvPr id="17" name="16 Marcador de pie de página"/>
          <p:cNvSpPr>
            <a:spLocks noGrp="1"/>
          </p:cNvSpPr>
          <p:nvPr>
            <p:ph type="ftr" sz="quarter" idx="11"/>
          </p:nvPr>
        </p:nvSpPr>
        <p:spPr/>
        <p:txBody>
          <a:bodyPr/>
          <a:lstStyle/>
          <a:p>
            <a:endParaRPr lang="es-ES"/>
          </a:p>
        </p:txBody>
      </p:sp>
      <p:sp>
        <p:nvSpPr>
          <p:cNvPr id="29" name="28 Marcador de número de diapositiva"/>
          <p:cNvSpPr>
            <a:spLocks noGrp="1"/>
          </p:cNvSpPr>
          <p:nvPr>
            <p:ph type="sldNum" sz="quarter" idx="12"/>
          </p:nvPr>
        </p:nvSpPr>
        <p:spPr/>
        <p:txBody>
          <a:bodyPr/>
          <a:lstStyle/>
          <a:p>
            <a:fld id="{B4EB799C-F4EC-4589-847F-F455EA3D545B}" type="slidenum">
              <a:rPr lang="es-ES" smtClean="0"/>
              <a:pPr/>
              <a:t>‹Nº›</a:t>
            </a:fld>
            <a:endParaRPr lang="es-ES"/>
          </a:p>
        </p:txBody>
      </p:sp>
      <p:sp>
        <p:nvSpPr>
          <p:cNvPr id="9" name="8 Subtítulo"/>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B0AA961-AE17-4AC3-8087-7D304C7CEFF6}" type="datetimeFigureOut">
              <a:rPr lang="es-ES" smtClean="0"/>
              <a:pPr/>
              <a:t>11/01/2008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4EB799C-F4EC-4589-847F-F455EA3D545B}"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B0AA961-AE17-4AC3-8087-7D304C7CEFF6}" type="datetimeFigureOut">
              <a:rPr lang="es-ES" smtClean="0"/>
              <a:pPr/>
              <a:t>11/01/2008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4EB799C-F4EC-4589-847F-F455EA3D545B}"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B0AA961-AE17-4AC3-8087-7D304C7CEFF6}" type="datetimeFigureOut">
              <a:rPr lang="es-ES" smtClean="0"/>
              <a:pPr/>
              <a:t>11/01/2008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4EB799C-F4EC-4589-847F-F455EA3D545B}"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9B0AA961-AE17-4AC3-8087-7D304C7CEFF6}" type="datetimeFigureOut">
              <a:rPr lang="es-ES" smtClean="0"/>
              <a:pPr/>
              <a:t>11/01/2008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a:xfrm>
            <a:off x="7924800" y="6416675"/>
            <a:ext cx="762000" cy="365125"/>
          </a:xfrm>
        </p:spPr>
        <p:txBody>
          <a:bodyPr/>
          <a:lstStyle/>
          <a:p>
            <a:fld id="{B4EB799C-F4EC-4589-847F-F455EA3D545B}"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9B0AA961-AE17-4AC3-8087-7D304C7CEFF6}" type="datetimeFigureOut">
              <a:rPr lang="es-ES" smtClean="0"/>
              <a:pPr/>
              <a:t>11/01/2008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B4EB799C-F4EC-4589-847F-F455EA3D545B}"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9B0AA961-AE17-4AC3-8087-7D304C7CEFF6}" type="datetimeFigureOut">
              <a:rPr lang="es-ES" smtClean="0"/>
              <a:pPr/>
              <a:t>11/01/2008</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B4EB799C-F4EC-4589-847F-F455EA3D545B}"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9B0AA961-AE17-4AC3-8087-7D304C7CEFF6}" type="datetimeFigureOut">
              <a:rPr lang="es-ES" smtClean="0"/>
              <a:pPr/>
              <a:t>11/01/2008</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B4EB799C-F4EC-4589-847F-F455EA3D545B}"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B0AA961-AE17-4AC3-8087-7D304C7CEFF6}" type="datetimeFigureOut">
              <a:rPr lang="es-ES" smtClean="0"/>
              <a:pPr/>
              <a:t>11/01/2008</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B4EB799C-F4EC-4589-847F-F455EA3D545B}"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9B0AA961-AE17-4AC3-8087-7D304C7CEFF6}" type="datetimeFigureOut">
              <a:rPr lang="es-ES" smtClean="0"/>
              <a:pPr/>
              <a:t>11/01/2008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B4EB799C-F4EC-4589-847F-F455EA3D545B}"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s-ES" smtClean="0">
                <a:solidFill>
                  <a:schemeClr val="lt1"/>
                </a:solidFill>
                <a:latin typeface="+mn-lt"/>
                <a:ea typeface="+mn-ea"/>
                <a:cs typeface="+mn-cs"/>
              </a:rPr>
              <a:t>Haga clic en el icono para agregar una imagen</a:t>
            </a:r>
            <a:endParaRPr kumimoji="0" lang="en-US" dirty="0">
              <a:solidFill>
                <a:schemeClr val="lt1"/>
              </a:solidFill>
              <a:latin typeface="+mn-lt"/>
              <a:ea typeface="+mn-ea"/>
              <a:cs typeface="+mn-cs"/>
            </a:endParaRPr>
          </a:p>
        </p:txBody>
      </p:sp>
      <p:sp>
        <p:nvSpPr>
          <p:cNvPr id="4" name="3 Marcador de texto"/>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9B0AA961-AE17-4AC3-8087-7D304C7CEFF6}" type="datetimeFigureOut">
              <a:rPr lang="es-ES" smtClean="0"/>
              <a:pPr/>
              <a:t>11/01/2008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B4EB799C-F4EC-4589-847F-F455EA3D545B}"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9B0AA961-AE17-4AC3-8087-7D304C7CEFF6}" type="datetimeFigureOut">
              <a:rPr lang="es-ES" smtClean="0"/>
              <a:pPr/>
              <a:t>11/01/2008</a:t>
            </a:fld>
            <a:endParaRPr lang="es-ES"/>
          </a:p>
        </p:txBody>
      </p:sp>
      <p:sp>
        <p:nvSpPr>
          <p:cNvPr id="3" name="2 Marcador de pie de página"/>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s-ES"/>
          </a:p>
        </p:txBody>
      </p:sp>
      <p:sp>
        <p:nvSpPr>
          <p:cNvPr id="23" name="22 Marcador de número de diapositiva"/>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4EB799C-F4EC-4589-847F-F455EA3D545B}" type="slidenum">
              <a:rPr lang="es-ES" smtClean="0"/>
              <a:pPr/>
              <a:t>‹Nº›</a:t>
            </a:fld>
            <a:endParaRPr lang="es-E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rot="2135022">
            <a:off x="763811" y="2223619"/>
            <a:ext cx="8229600" cy="1828800"/>
          </a:xfrm>
          <a:ln>
            <a:noFill/>
          </a:ln>
          <a:effectLst>
            <a:glow rad="228600">
              <a:schemeClr val="accent6">
                <a:satMod val="175000"/>
                <a:alpha val="40000"/>
              </a:schemeClr>
            </a:glow>
            <a:outerShdw blurRad="107950" dist="12700" dir="5400000" algn="ctr">
              <a:srgbClr val="000000"/>
            </a:outerShdw>
          </a:effectLst>
        </p:spPr>
        <p:txBody>
          <a:bodyPr>
            <a:scene3d>
              <a:camera prst="orthographicFront"/>
              <a:lightRig rig="soft" dir="t">
                <a:rot lat="0" lon="0" rev="17220000"/>
              </a:lightRig>
            </a:scene3d>
            <a:sp3d prstMaterial="softEdge">
              <a:bevelT w="38100" h="38100"/>
            </a:sp3d>
          </a:bodyPr>
          <a:lstStyle/>
          <a:p>
            <a:r>
              <a:rPr lang="es-ES"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Lic. Francisco del rosario sanchez</a:t>
            </a:r>
            <a:endParaRPr lang="es-ES"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6" name="5 CuadroTexto"/>
          <p:cNvSpPr txBox="1"/>
          <p:nvPr/>
        </p:nvSpPr>
        <p:spPr>
          <a:xfrm>
            <a:off x="3929058" y="357166"/>
            <a:ext cx="3732112" cy="769441"/>
          </a:xfrm>
          <a:prstGeom prst="rect">
            <a:avLst/>
          </a:prstGeom>
          <a:noFill/>
          <a:effectLst>
            <a:glow rad="139700">
              <a:schemeClr val="accent4">
                <a:satMod val="175000"/>
                <a:alpha val="40000"/>
              </a:schemeClr>
            </a:glow>
          </a:effectLst>
        </p:spPr>
        <p:txBody>
          <a:bodyPr wrap="none" rtlCol="0">
            <a:spAutoFit/>
          </a:bodyPr>
          <a:lstStyle/>
          <a:p>
            <a:r>
              <a:rPr lang="es-ES" sz="4400" dirty="0" smtClean="0">
                <a:effectLst>
                  <a:glow rad="228600">
                    <a:schemeClr val="accent5">
                      <a:satMod val="175000"/>
                      <a:alpha val="40000"/>
                    </a:schemeClr>
                  </a:glow>
                  <a:outerShdw blurRad="38100" dist="38100" dir="2700000" algn="tl">
                    <a:srgbClr val="000000">
                      <a:alpha val="43137"/>
                    </a:srgbClr>
                  </a:outerShdw>
                  <a:reflection blurRad="6350" stA="60000" endA="900" endPos="58000" dir="5400000" sy="-100000" algn="bl" rotWithShape="0"/>
                </a:effectLst>
              </a:rPr>
              <a:t>4to c matutino</a:t>
            </a:r>
            <a:endParaRPr lang="es-ES" sz="4400" dirty="0">
              <a:effectLst>
                <a:glow rad="228600">
                  <a:schemeClr val="accent5">
                    <a:satMod val="175000"/>
                    <a:alpha val="40000"/>
                  </a:schemeClr>
                </a:glow>
                <a:outerShdw blurRad="38100" dist="38100" dir="2700000" algn="tl">
                  <a:srgbClr val="000000">
                    <a:alpha val="43137"/>
                  </a:srgbClr>
                </a:outerShdw>
                <a:reflection blurRad="6350" stA="60000" endA="900" endPos="58000" dir="5400000" sy="-100000" algn="bl" rotWithShape="0"/>
              </a:effectLst>
            </a:endParaRPr>
          </a:p>
        </p:txBody>
      </p:sp>
      <p:sp>
        <p:nvSpPr>
          <p:cNvPr id="7" name="6 CuadroTexto"/>
          <p:cNvSpPr txBox="1"/>
          <p:nvPr/>
        </p:nvSpPr>
        <p:spPr>
          <a:xfrm>
            <a:off x="642910" y="5357826"/>
            <a:ext cx="5129546" cy="830997"/>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es-ES" sz="4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5">
                      <a:satMod val="175000"/>
                      <a:alpha val="40000"/>
                    </a:schemeClr>
                  </a:glow>
                  <a:outerShdw blurRad="80000" dist="40000" dir="5040000" algn="tl">
                    <a:srgbClr val="000000">
                      <a:alpha val="30000"/>
                    </a:srgbClr>
                  </a:outerShdw>
                </a:effectLst>
              </a:rPr>
              <a:t>Lic. Alba Castillo</a:t>
            </a:r>
            <a:endParaRPr lang="es-ES" sz="4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glow rad="228600">
                  <a:schemeClr val="accent5">
                    <a:satMod val="175000"/>
                    <a:alpha val="40000"/>
                  </a:schemeClr>
                </a:glow>
                <a:outerShdw blurRad="80000" dist="40000" dir="5040000" algn="tl">
                  <a:srgbClr val="000000">
                    <a:alpha val="30000"/>
                  </a:srgbClr>
                </a:outerShdw>
              </a:effectLst>
            </a:endParaRPr>
          </a:p>
        </p:txBody>
      </p:sp>
      <p:sp>
        <p:nvSpPr>
          <p:cNvPr id="8" name="7 CuadroTexto"/>
          <p:cNvSpPr txBox="1"/>
          <p:nvPr/>
        </p:nvSpPr>
        <p:spPr>
          <a:xfrm>
            <a:off x="142844" y="2071679"/>
            <a:ext cx="3143272" cy="800219"/>
          </a:xfrm>
          <a:prstGeom prst="rect">
            <a:avLst/>
          </a:prstGeom>
          <a:noFill/>
        </p:spPr>
        <p:txBody>
          <a:bodyPr wrap="square" rtlCol="0">
            <a:spAutoFit/>
          </a:bodyPr>
          <a:lstStyle/>
          <a:p>
            <a:r>
              <a:rPr lang="es-ES" sz="28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Harlow Solid Italic" pitchFamily="82" charset="0"/>
              </a:rPr>
              <a:t>Yenny Arias n. 03</a:t>
            </a:r>
          </a:p>
          <a:p>
            <a:endParaRPr lang="es-ES" dirty="0"/>
          </a:p>
        </p:txBody>
      </p:sp>
      <p:sp>
        <p:nvSpPr>
          <p:cNvPr id="9" name="8 CuadroTexto"/>
          <p:cNvSpPr txBox="1"/>
          <p:nvPr/>
        </p:nvSpPr>
        <p:spPr>
          <a:xfrm>
            <a:off x="0" y="2786058"/>
            <a:ext cx="3357554" cy="892552"/>
          </a:xfrm>
          <a:prstGeom prst="rect">
            <a:avLst/>
          </a:prstGeom>
          <a:noFill/>
        </p:spPr>
        <p:txBody>
          <a:bodyPr wrap="square" rtlCol="0">
            <a:spAutoFit/>
          </a:bodyPr>
          <a:lstStyle/>
          <a:p>
            <a:r>
              <a:rPr lang="es-ES" sz="28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Harlow Solid Italic" pitchFamily="82" charset="0"/>
              </a:rPr>
              <a:t>Yensy Silfa n. 04</a:t>
            </a:r>
          </a:p>
          <a:p>
            <a:endParaRPr lang="es-ES" sz="2400" dirty="0"/>
          </a:p>
        </p:txBody>
      </p:sp>
      <p:sp>
        <p:nvSpPr>
          <p:cNvPr id="10" name="9 CuadroTexto"/>
          <p:cNvSpPr txBox="1"/>
          <p:nvPr/>
        </p:nvSpPr>
        <p:spPr>
          <a:xfrm>
            <a:off x="0" y="3786190"/>
            <a:ext cx="3220753" cy="800219"/>
          </a:xfrm>
          <a:prstGeom prst="rect">
            <a:avLst/>
          </a:prstGeom>
          <a:noFill/>
        </p:spPr>
        <p:txBody>
          <a:bodyPr wrap="none" rtlCol="0">
            <a:spAutoFit/>
          </a:bodyPr>
          <a:lstStyle/>
          <a:p>
            <a:r>
              <a:rPr lang="es-ES" sz="28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Harlow Solid Italic" pitchFamily="82" charset="0"/>
              </a:rPr>
              <a:t>Meli Méndez n. 09</a:t>
            </a:r>
          </a:p>
          <a:p>
            <a:endParaRPr lang="es-ES" dirty="0"/>
          </a:p>
        </p:txBody>
      </p:sp>
      <p:sp>
        <p:nvSpPr>
          <p:cNvPr id="11" name="10 CuadroTexto"/>
          <p:cNvSpPr txBox="1"/>
          <p:nvPr/>
        </p:nvSpPr>
        <p:spPr>
          <a:xfrm>
            <a:off x="5286380" y="1500174"/>
            <a:ext cx="3459024" cy="800219"/>
          </a:xfrm>
          <a:prstGeom prst="rect">
            <a:avLst/>
          </a:prstGeom>
          <a:noFill/>
        </p:spPr>
        <p:txBody>
          <a:bodyPr wrap="none" rtlCol="0">
            <a:spAutoFit/>
          </a:bodyPr>
          <a:lstStyle/>
          <a:p>
            <a:r>
              <a:rPr lang="es-ES" sz="28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Harlow Solid Italic" pitchFamily="82" charset="0"/>
              </a:rPr>
              <a:t>Yaritza lebron n. 21</a:t>
            </a:r>
          </a:p>
          <a:p>
            <a:endParaRPr lang="es-ES" dirty="0"/>
          </a:p>
        </p:txBody>
      </p:sp>
      <p:sp>
        <p:nvSpPr>
          <p:cNvPr id="12" name="11 CuadroTexto"/>
          <p:cNvSpPr txBox="1"/>
          <p:nvPr/>
        </p:nvSpPr>
        <p:spPr>
          <a:xfrm>
            <a:off x="5429256" y="2143116"/>
            <a:ext cx="3921266" cy="800219"/>
          </a:xfrm>
          <a:prstGeom prst="rect">
            <a:avLst/>
          </a:prstGeom>
          <a:noFill/>
        </p:spPr>
        <p:txBody>
          <a:bodyPr wrap="none" rtlCol="0">
            <a:spAutoFit/>
          </a:bodyPr>
          <a:lstStyle/>
          <a:p>
            <a:r>
              <a:rPr lang="es-ES" sz="28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Harlow Solid Italic" pitchFamily="82" charset="0"/>
              </a:rPr>
              <a:t>Koraima Cuevas n. 29</a:t>
            </a:r>
          </a:p>
          <a:p>
            <a:endParaRPr lang="es-ES" dirty="0"/>
          </a:p>
        </p:txBody>
      </p:sp>
      <p:sp>
        <p:nvSpPr>
          <p:cNvPr id="13" name="12 CuadroTexto"/>
          <p:cNvSpPr txBox="1"/>
          <p:nvPr/>
        </p:nvSpPr>
        <p:spPr>
          <a:xfrm>
            <a:off x="5721845" y="2786058"/>
            <a:ext cx="3422155" cy="800219"/>
          </a:xfrm>
          <a:prstGeom prst="rect">
            <a:avLst/>
          </a:prstGeom>
          <a:noFill/>
        </p:spPr>
        <p:txBody>
          <a:bodyPr wrap="none" rtlCol="0">
            <a:spAutoFit/>
          </a:bodyPr>
          <a:lstStyle/>
          <a:p>
            <a:r>
              <a:rPr lang="es-ES" sz="28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Harlow Solid Italic" pitchFamily="82" charset="0"/>
              </a:rPr>
              <a:t>Betty Ventura n. 39</a:t>
            </a:r>
          </a:p>
          <a:p>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plus(in)">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13" presetClass="entr" presetSubtype="16"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plus(in)">
                                      <p:cBhvr>
                                        <p:cTn id="28" dur="20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down)">
                                      <p:cBhvr>
                                        <p:cTn id="33" dur="500"/>
                                        <p:tgtEl>
                                          <p:spTgt spid="10"/>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ppt_x"/>
                                          </p:val>
                                        </p:tav>
                                        <p:tav tm="100000">
                                          <p:val>
                                            <p:strVal val="#ppt_x"/>
                                          </p:val>
                                        </p:tav>
                                      </p:tavLst>
                                    </p:anim>
                                    <p:anim calcmode="lin" valueType="num">
                                      <p:cBhvr additive="base">
                                        <p:cTn id="3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6" presetClass="entr" presetSubtype="26"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barn(inHorizontal)">
                                      <p:cBhvr>
                                        <p:cTn id="44" dur="500"/>
                                        <p:tgtEl>
                                          <p:spTgt spid="12"/>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ppt_x"/>
                                          </p:val>
                                        </p:tav>
                                        <p:tav tm="100000">
                                          <p:val>
                                            <p:strVal val="#ppt_x"/>
                                          </p:val>
                                        </p:tav>
                                      </p:tavLst>
                                    </p:anim>
                                    <p:anim calcmode="lin" valueType="num">
                                      <p:cBhvr additive="base">
                                        <p:cTn id="5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uild="allAtOnce"/>
      <p:bldP spid="7" grpId="0"/>
      <p:bldP spid="8" grpId="0"/>
      <p:bldP spid="9" grpId="0"/>
      <p:bldP spid="10" grpId="0"/>
      <p:bldP spid="11" grpId="0"/>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Aportes culturales de los inmigrantes</a:t>
            </a:r>
            <a:endParaRPr lang="es-ES" dirty="0"/>
          </a:p>
        </p:txBody>
      </p:sp>
      <p:sp>
        <p:nvSpPr>
          <p:cNvPr id="3" name="2 Marcador de contenido"/>
          <p:cNvSpPr>
            <a:spLocks noGrp="1"/>
          </p:cNvSpPr>
          <p:nvPr>
            <p:ph idx="1"/>
          </p:nvPr>
        </p:nvSpPr>
        <p:spPr/>
        <p:txBody>
          <a:bodyPr/>
          <a:lstStyle/>
          <a:p>
            <a:r>
              <a:rPr lang="es-ES" b="1" dirty="0" smtClean="0">
                <a:solidFill>
                  <a:schemeClr val="bg1"/>
                </a:solidFill>
              </a:rPr>
              <a:t>Españoles peninsulares</a:t>
            </a:r>
            <a:r>
              <a:rPr lang="es-ES" dirty="0" smtClean="0">
                <a:solidFill>
                  <a:schemeClr val="bg1"/>
                </a:solidFill>
              </a:rPr>
              <a:t>: A través de la conquista y colonización (1942) impusieron su cultura.</a:t>
            </a:r>
          </a:p>
          <a:p>
            <a:r>
              <a:rPr lang="es-ES" b="1" dirty="0" smtClean="0">
                <a:solidFill>
                  <a:schemeClr val="bg1"/>
                </a:solidFill>
              </a:rPr>
              <a:t>Negros esclavos</a:t>
            </a:r>
            <a:r>
              <a:rPr lang="es-ES" dirty="0" smtClean="0">
                <a:solidFill>
                  <a:schemeClr val="bg1"/>
                </a:solidFill>
              </a:rPr>
              <a:t>: Traídos de África, dieron el mayor aporte étnico a nuestra población, contribuyeron al desarrollo de la economía colonial y aportaron importantes manifestaciones a nuestra cultura (se destacan las folklóricas afroantillanas, las mágico-religiosas, hábitos alimenticios, etc.).</a:t>
            </a:r>
            <a:endParaRPr lang="es-E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3" presetClass="entr" presetSubtype="16"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plus(in)">
                                      <p:cBhvr>
                                        <p:cTn id="13" dur="2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3" presetClass="entr" presetSubtype="16"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plus(in)">
                                      <p:cBhvr>
                                        <p:cTn id="18"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25470"/>
          </a:xfrm>
        </p:spPr>
        <p:txBody>
          <a:bodyPr/>
          <a:lstStyle/>
          <a:p>
            <a:r>
              <a:rPr lang="es-ES" dirty="0" smtClean="0"/>
              <a:t>Cont.</a:t>
            </a:r>
            <a:endParaRPr lang="es-ES" dirty="0"/>
          </a:p>
        </p:txBody>
      </p:sp>
      <p:sp>
        <p:nvSpPr>
          <p:cNvPr id="3" name="2 Marcador de contenido"/>
          <p:cNvSpPr>
            <a:spLocks noGrp="1"/>
          </p:cNvSpPr>
          <p:nvPr>
            <p:ph idx="1"/>
          </p:nvPr>
        </p:nvSpPr>
        <p:spPr>
          <a:xfrm>
            <a:off x="428596" y="1071546"/>
            <a:ext cx="8229600" cy="5352102"/>
          </a:xfrm>
        </p:spPr>
        <p:txBody>
          <a:bodyPr>
            <a:normAutofit fontScale="92500" lnSpcReduction="20000"/>
          </a:bodyPr>
          <a:lstStyle/>
          <a:p>
            <a:r>
              <a:rPr lang="es-ES" b="1" dirty="0" smtClean="0">
                <a:solidFill>
                  <a:schemeClr val="bg1"/>
                </a:solidFill>
              </a:rPr>
              <a:t>Los canarios</a:t>
            </a:r>
            <a:r>
              <a:rPr lang="es-ES" dirty="0" smtClean="0">
                <a:solidFill>
                  <a:schemeClr val="bg1"/>
                </a:solidFill>
              </a:rPr>
              <a:t>:Dieron el mayor aporte blancoide y desarrollaron cultivos como el café, cacao y tabaco.</a:t>
            </a:r>
          </a:p>
          <a:p>
            <a:r>
              <a:rPr lang="es-ES" b="1" dirty="0" smtClean="0">
                <a:solidFill>
                  <a:schemeClr val="bg1"/>
                </a:solidFill>
              </a:rPr>
              <a:t>Negros libertos: </a:t>
            </a:r>
            <a:r>
              <a:rPr lang="es-ES" dirty="0" smtClean="0">
                <a:solidFill>
                  <a:schemeClr val="bg1"/>
                </a:solidFill>
              </a:rPr>
              <a:t>dieron importantes aportes culturales: Nuevos hábitos alimenticios (arroz y pescado con coco), introducen el idioma inglés, la educación primaria, religiones protestantes, manifestaciones mágico-religiosas (brujería y santería), bailes como el bamboulá, etc. Se mezclaron con los inmigrantes negros de la parte frances, originando el primer idioma criollo bautizado samané (mezcla de elementos lingüísticos franceses, españoles, ingleses y africanos), se habla en comunidades en la zona rural al este de la ciudad de Samaná.</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plus(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plus(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Cont.</a:t>
            </a:r>
            <a:endParaRPr lang="es-ES" dirty="0"/>
          </a:p>
        </p:txBody>
      </p:sp>
      <p:sp>
        <p:nvSpPr>
          <p:cNvPr id="3" name="2 Marcador de contenido"/>
          <p:cNvSpPr>
            <a:spLocks noGrp="1"/>
          </p:cNvSpPr>
          <p:nvPr>
            <p:ph idx="1"/>
          </p:nvPr>
        </p:nvSpPr>
        <p:spPr/>
        <p:txBody>
          <a:bodyPr>
            <a:normAutofit fontScale="77500" lnSpcReduction="20000"/>
          </a:bodyPr>
          <a:lstStyle/>
          <a:p>
            <a:r>
              <a:rPr lang="es-ES" b="1" dirty="0" smtClean="0">
                <a:solidFill>
                  <a:schemeClr val="bg1"/>
                </a:solidFill>
              </a:rPr>
              <a:t>Cubanos-puertorriqueños: </a:t>
            </a:r>
            <a:r>
              <a:rPr lang="es-ES" dirty="0" smtClean="0">
                <a:solidFill>
                  <a:schemeClr val="bg1"/>
                </a:solidFill>
              </a:rPr>
              <a:t>Se establecieron en Puerto Plata y luego en Santo Domingo. </a:t>
            </a:r>
            <a:br>
              <a:rPr lang="es-ES" dirty="0" smtClean="0">
                <a:solidFill>
                  <a:schemeClr val="bg1"/>
                </a:solidFill>
              </a:rPr>
            </a:br>
            <a:r>
              <a:rPr lang="es-ES" dirty="0" smtClean="0">
                <a:solidFill>
                  <a:schemeClr val="bg1"/>
                </a:solidFill>
              </a:rPr>
              <a:t>En su mayoría eran comerciantes, colonos, etc.; los aportes más importantes fueron desarrollar la industria azucarera y la industria de ron. Apellidos llegados: Maceo, Brugal, Mendoza, Mir, Michelena, etc.</a:t>
            </a:r>
          </a:p>
          <a:p>
            <a:r>
              <a:rPr lang="es-ES" b="1" dirty="0" smtClean="0">
                <a:solidFill>
                  <a:schemeClr val="bg1"/>
                </a:solidFill>
              </a:rPr>
              <a:t> Arabes y Turcos: </a:t>
            </a:r>
            <a:r>
              <a:rPr lang="es-ES" dirty="0" smtClean="0">
                <a:solidFill>
                  <a:schemeClr val="bg1"/>
                </a:solidFill>
              </a:rPr>
              <a:t>El primer grupo llegó en el 1880 por la frontera haitiana y se establecieron en Elías Piña, Las Matas de Farfán y San Juan de la Maguana. Los demás llegaron a principios de siglo por San Pedro de Macorís y Puerto Plata. Sus más importantes aportes han sido:</a:t>
            </a:r>
            <a:br>
              <a:rPr lang="es-ES" dirty="0" smtClean="0">
                <a:solidFill>
                  <a:schemeClr val="bg1"/>
                </a:solidFill>
              </a:rPr>
            </a:br>
            <a:r>
              <a:rPr lang="es-ES" b="1" dirty="0" smtClean="0">
                <a:solidFill>
                  <a:schemeClr val="bg1"/>
                </a:solidFill>
              </a:rPr>
              <a:t/>
            </a:r>
            <a:br>
              <a:rPr lang="es-ES" b="1" dirty="0" smtClean="0">
                <a:solidFill>
                  <a:schemeClr val="bg1"/>
                </a:solidFill>
              </a:rPr>
            </a:br>
            <a:r>
              <a:rPr lang="es-ES" b="1" dirty="0" smtClean="0">
                <a:solidFill>
                  <a:schemeClr val="bg1"/>
                </a:solidFill>
              </a:rPr>
              <a:t>a. </a:t>
            </a:r>
            <a:r>
              <a:rPr lang="es-ES" dirty="0" smtClean="0">
                <a:solidFill>
                  <a:schemeClr val="bg1"/>
                </a:solidFill>
              </a:rPr>
              <a:t>Su contribución al crecimiento de la población.</a:t>
            </a:r>
            <a:r>
              <a:rPr lang="es-ES" b="1" dirty="0" smtClean="0">
                <a:solidFill>
                  <a:schemeClr val="bg1"/>
                </a:solidFill>
              </a:rPr>
              <a:t/>
            </a:r>
            <a:br>
              <a:rPr lang="es-ES" b="1" dirty="0" smtClean="0">
                <a:solidFill>
                  <a:schemeClr val="bg1"/>
                </a:solidFill>
              </a:rPr>
            </a:br>
            <a:r>
              <a:rPr lang="es-ES" b="1" dirty="0" smtClean="0">
                <a:solidFill>
                  <a:schemeClr val="bg1"/>
                </a:solidFill>
              </a:rPr>
              <a:t>b.</a:t>
            </a:r>
            <a:r>
              <a:rPr lang="es-ES" dirty="0" smtClean="0">
                <a:solidFill>
                  <a:schemeClr val="bg1"/>
                </a:solidFill>
              </a:rPr>
              <a:t> La introducción al comercio de fantasía.</a:t>
            </a:r>
            <a:r>
              <a:rPr lang="es-ES" b="1" dirty="0" smtClean="0">
                <a:solidFill>
                  <a:schemeClr val="bg1"/>
                </a:solidFill>
              </a:rPr>
              <a:t/>
            </a:r>
            <a:br>
              <a:rPr lang="es-ES" b="1" dirty="0" smtClean="0">
                <a:solidFill>
                  <a:schemeClr val="bg1"/>
                </a:solidFill>
              </a:rPr>
            </a:br>
            <a:r>
              <a:rPr lang="es-ES" b="1" dirty="0" smtClean="0">
                <a:solidFill>
                  <a:schemeClr val="bg1"/>
                </a:solidFill>
              </a:rPr>
              <a:t>c. </a:t>
            </a:r>
            <a:r>
              <a:rPr lang="es-ES" dirty="0" smtClean="0">
                <a:solidFill>
                  <a:schemeClr val="bg1"/>
                </a:solidFill>
              </a:rPr>
              <a:t>La introducción de la modalidad comercial de venta al plazo y del regateo.</a:t>
            </a:r>
            <a:endParaRPr lang="es-ES" dirty="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Cont.</a:t>
            </a:r>
            <a:endParaRPr lang="es-ES" dirty="0"/>
          </a:p>
        </p:txBody>
      </p:sp>
      <p:sp>
        <p:nvSpPr>
          <p:cNvPr id="3" name="2 Marcador de contenido"/>
          <p:cNvSpPr>
            <a:spLocks noGrp="1"/>
          </p:cNvSpPr>
          <p:nvPr>
            <p:ph idx="1"/>
          </p:nvPr>
        </p:nvSpPr>
        <p:spPr/>
        <p:txBody>
          <a:bodyPr/>
          <a:lstStyle/>
          <a:p>
            <a:r>
              <a:rPr lang="es-ES" dirty="0" smtClean="0">
                <a:solidFill>
                  <a:schemeClr val="bg1"/>
                </a:solidFill>
              </a:rPr>
              <a:t>. </a:t>
            </a:r>
            <a:r>
              <a:rPr lang="es-ES" b="1" dirty="0" smtClean="0">
                <a:solidFill>
                  <a:schemeClr val="bg1"/>
                </a:solidFill>
              </a:rPr>
              <a:t>Los Chinos</a:t>
            </a:r>
            <a:r>
              <a:rPr lang="es-ES" dirty="0" smtClean="0">
                <a:solidFill>
                  <a:schemeClr val="bg1"/>
                </a:solidFill>
              </a:rPr>
              <a:t>:El primer grupo llegó por San Pedro de Macorís a principios de siglo donde desarrollaron el comercio de repostería, lavandería mecanizada y el cultivo de legumbres, tambien Introducen las relojerías, los autoservicios, supermercados y los moteles.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plus(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4to C.jpg"/>
          <p:cNvPicPr>
            <a:picLocks noGrp="1" noChangeAspect="1"/>
          </p:cNvPicPr>
          <p:nvPr>
            <p:ph idx="1"/>
          </p:nvPr>
        </p:nvPicPr>
        <p:blipFill>
          <a:blip r:embed="rId2"/>
          <a:stretch>
            <a:fillRect/>
          </a:stretch>
        </p:blipFill>
        <p:spPr>
          <a:xfrm>
            <a:off x="5000628" y="357166"/>
            <a:ext cx="4143372" cy="3714776"/>
          </a:xfrm>
        </p:spPr>
      </p:pic>
      <p:pic>
        <p:nvPicPr>
          <p:cNvPr id="5" name="Picture 19" descr="Jesus_Te_Ama (1)"/>
          <p:cNvPicPr>
            <a:picLocks noChangeAspect="1" noChangeArrowheads="1" noCrop="1"/>
          </p:cNvPicPr>
          <p:nvPr/>
        </p:nvPicPr>
        <p:blipFill>
          <a:blip r:embed="rId3"/>
          <a:srcRect/>
          <a:stretch>
            <a:fillRect/>
          </a:stretch>
        </p:blipFill>
        <p:spPr>
          <a:xfrm rot="21233556">
            <a:off x="3505566" y="2080622"/>
            <a:ext cx="1592356" cy="1524417"/>
          </a:xfrm>
          <a:prstGeom prst="rect">
            <a:avLst/>
          </a:prstGeom>
          <a:noFill/>
          <a:ln/>
        </p:spPr>
      </p:pic>
      <p:sp>
        <p:nvSpPr>
          <p:cNvPr id="7" name="1 Título"/>
          <p:cNvSpPr>
            <a:spLocks noGrp="1"/>
          </p:cNvSpPr>
          <p:nvPr>
            <p:ph type="title"/>
          </p:nvPr>
        </p:nvSpPr>
        <p:spPr>
          <a:xfrm>
            <a:off x="357158" y="0"/>
            <a:ext cx="3714776" cy="1143000"/>
          </a:xfrm>
          <a:ln>
            <a:noFill/>
          </a:ln>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s-ES"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lgerian" pitchFamily="82" charset="0"/>
              </a:rPr>
              <a:t>Conclusión</a:t>
            </a:r>
            <a:endParaRPr lang="es-ES"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9" name="2 Marcador de contenido"/>
          <p:cNvSpPr txBox="1">
            <a:spLocks/>
          </p:cNvSpPr>
          <p:nvPr/>
        </p:nvSpPr>
        <p:spPr>
          <a:xfrm>
            <a:off x="3428992" y="4071918"/>
            <a:ext cx="4900618" cy="2786082"/>
          </a:xfrm>
          <a:prstGeom prst="rect">
            <a:avLst/>
          </a:prstGeom>
        </p:spPr>
        <p:txBody>
          <a:bodyPr vert="horz">
            <a:normAutofit/>
          </a:bodyPr>
          <a:lstStyle/>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r>
              <a:rPr kumimoji="0" lang="es-ES" sz="2800" b="0" i="0" u="none" strike="noStrike" kern="1200" cap="none" spc="0" normalizeH="0" baseline="0" noProof="0" dirty="0" smtClean="0">
                <a:ln>
                  <a:noFill/>
                </a:ln>
                <a:solidFill>
                  <a:schemeClr val="bg1"/>
                </a:solidFill>
                <a:effectLst>
                  <a:outerShdw blurRad="38100" dist="38100" dir="2700000" algn="tl">
                    <a:srgbClr val="FFFFFF"/>
                  </a:outerShdw>
                </a:effectLst>
                <a:uLnTx/>
                <a:uFillTx/>
                <a:latin typeface="Harlow Solid Italic" pitchFamily="82" charset="0"/>
                <a:ea typeface="+mn-ea"/>
                <a:cs typeface="+mn-cs"/>
              </a:rPr>
              <a:t>Esperamos que halla sido de su total agrado y que hallamos recopilado la información necesaria sobre el tema </a:t>
            </a:r>
            <a:r>
              <a:rPr kumimoji="0" lang="es-ES" sz="2800" b="0" i="0" u="none" strike="noStrike" kern="1200" cap="none" spc="0" normalizeH="0" baseline="0" noProof="0" dirty="0" smtClean="0">
                <a:ln>
                  <a:noFill/>
                </a:ln>
                <a:solidFill>
                  <a:schemeClr val="bg1"/>
                </a:solidFill>
                <a:effectLst>
                  <a:outerShdw blurRad="38100" dist="38100" dir="2700000" algn="tl">
                    <a:srgbClr val="FFFFFF"/>
                  </a:outerShdw>
                </a:effectLst>
                <a:uLnTx/>
                <a:uFillTx/>
                <a:latin typeface="Bauhaus 93" pitchFamily="82" charset="0"/>
                <a:ea typeface="+mn-ea"/>
                <a:cs typeface="+mn-cs"/>
              </a:rPr>
              <a:t>“Grupos Étnicos”</a:t>
            </a:r>
            <a:endParaRPr kumimoji="0" lang="es-ES" sz="2800" b="0" i="0" u="none" strike="noStrike" kern="1200" cap="none" spc="0" normalizeH="0" baseline="0" noProof="0" dirty="0" smtClean="0">
              <a:ln>
                <a:noFill/>
              </a:ln>
              <a:solidFill>
                <a:schemeClr val="bg1"/>
              </a:solidFill>
              <a:effectLst>
                <a:outerShdw blurRad="38100" dist="38100" dir="2700000" algn="tl">
                  <a:srgbClr val="FFFFFF"/>
                </a:outerShdw>
              </a:effectLst>
              <a:uLnTx/>
              <a:uFillTx/>
              <a:latin typeface="Harlow Solid Italic" pitchFamily="82" charset="0"/>
              <a:ea typeface="+mn-ea"/>
              <a:cs typeface="+mn-cs"/>
            </a:endParaRPr>
          </a:p>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endParaRPr kumimoji="0" lang="es-ES" sz="2800" b="0" i="0" u="none" strike="noStrike" kern="1200" cap="none" spc="0" normalizeH="0" baseline="0" noProof="0" dirty="0">
              <a:ln>
                <a:noFill/>
              </a:ln>
              <a:solidFill>
                <a:schemeClr val="tx1"/>
              </a:solidFill>
              <a:effectLst/>
              <a:uLnTx/>
              <a:uFillTx/>
              <a:latin typeface="+mn-lt"/>
              <a:ea typeface="+mn-ea"/>
              <a:cs typeface="+mn-cs"/>
            </a:endParaRPr>
          </a:p>
        </p:txBody>
      </p:sp>
      <p:pic>
        <p:nvPicPr>
          <p:cNvPr id="10" name="9 Imagen" descr="pro.jpg"/>
          <p:cNvPicPr>
            <a:picLocks noChangeAspect="1"/>
          </p:cNvPicPr>
          <p:nvPr/>
        </p:nvPicPr>
        <p:blipFill>
          <a:blip r:embed="rId4"/>
          <a:stretch>
            <a:fillRect/>
          </a:stretch>
        </p:blipFill>
        <p:spPr>
          <a:xfrm>
            <a:off x="285720" y="1153246"/>
            <a:ext cx="3071802" cy="570475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7"/>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grpId="0" nodeType="clickEffect">
                                  <p:stCondLst>
                                    <p:cond delay="0"/>
                                  </p:stCondLst>
                                  <p:childTnLst>
                                    <p:animRot by="21600000">
                                      <p:cBhvr>
                                        <p:cTn id="10" dur="2000" fill="hold"/>
                                        <p:tgtEl>
                                          <p:spTgt spid="9">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 to="" calcmode="lin" valueType="num">
                                      <p:cBhvr>
                                        <p:cTn id="15" dur="1" fill="hold"/>
                                        <p:tgtEl>
                                          <p:spTgt spid="10"/>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1762608">
            <a:off x="154185" y="3078324"/>
            <a:ext cx="8701250" cy="870800"/>
          </a:xfrm>
        </p:spPr>
        <p:txBody>
          <a:bodyPr>
            <a:noAutofit/>
          </a:bodyPr>
          <a:lstStyle/>
          <a:p>
            <a:r>
              <a:rPr lang="es-ES" sz="8000" dirty="0" smtClean="0"/>
              <a:t>Grupos Etnicos </a:t>
            </a:r>
            <a:br>
              <a:rPr lang="es-ES" sz="8000" dirty="0" smtClean="0"/>
            </a:br>
            <a:r>
              <a:rPr lang="es-ES" sz="8000" dirty="0" smtClean="0"/>
              <a:t>de </a:t>
            </a:r>
            <a:br>
              <a:rPr lang="es-ES" sz="8000" dirty="0" smtClean="0"/>
            </a:br>
            <a:r>
              <a:rPr lang="es-ES" sz="8000" dirty="0" smtClean="0"/>
              <a:t>la Rep.Dom </a:t>
            </a:r>
            <a:endParaRPr lang="es-ES" sz="8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COMIENZO GRUPOS ÉTNICOS EN LA REP. DOM.</a:t>
            </a:r>
            <a:br>
              <a:rPr lang="es-ES" dirty="0" smtClean="0"/>
            </a:br>
            <a:endParaRPr lang="es-ES" dirty="0"/>
          </a:p>
        </p:txBody>
      </p:sp>
      <p:sp>
        <p:nvSpPr>
          <p:cNvPr id="3" name="2 Marcador de contenido"/>
          <p:cNvSpPr>
            <a:spLocks noGrp="1"/>
          </p:cNvSpPr>
          <p:nvPr>
            <p:ph idx="1"/>
          </p:nvPr>
        </p:nvSpPr>
        <p:spPr>
          <a:xfrm>
            <a:off x="500034" y="1428736"/>
            <a:ext cx="8229600" cy="4709160"/>
          </a:xfrm>
        </p:spPr>
        <p:txBody>
          <a:bodyPr>
            <a:normAutofit fontScale="25000" lnSpcReduction="20000"/>
          </a:bodyPr>
          <a:lstStyle/>
          <a:p>
            <a:r>
              <a:rPr lang="es-ES" sz="8000" dirty="0" smtClean="0">
                <a:solidFill>
                  <a:schemeClr val="bg1"/>
                </a:solidFill>
                <a:latin typeface="Comic Sans MS" pitchFamily="66" charset="0"/>
              </a:rPr>
              <a:t>La República Dominicana comparte con la mayoría de las naciones caribeñas y latinoamericanas una amplia variedad étnica y cultural. El pueblo dominicano recibió en los inicios de su historia los aportes culturales de los taínos, de los españoles y los negros africanos.</a:t>
            </a:r>
          </a:p>
          <a:p>
            <a:r>
              <a:rPr lang="es-ES" sz="8000" dirty="0" smtClean="0">
                <a:solidFill>
                  <a:schemeClr val="bg1"/>
                </a:solidFill>
                <a:latin typeface="Comic Sans MS" pitchFamily="66" charset="0"/>
              </a:rPr>
              <a:t>Los grupos étnicamente predominante han sido; el africano y el español. La cultura de los españoles y europeos predominó. Los españoles impusieron su lengua, religión y costumbres a los indígenas y a los negros que habían traído esclavizados a trabajar en las plantaciones azucareras a mediados del siglo XVI.</a:t>
            </a:r>
          </a:p>
          <a:p>
            <a:r>
              <a:rPr lang="es-ES" sz="8000" dirty="0" smtClean="0">
                <a:solidFill>
                  <a:schemeClr val="bg1"/>
                </a:solidFill>
                <a:latin typeface="Comic Sans MS" pitchFamily="66" charset="0"/>
              </a:rPr>
              <a:t>Aun así, el elemento racial y cultural africano no pudo ser absorbido. Durante mucho tiempo se ha rechazado la herencia africana y se han exaltado los elementos hispánicos de nuestra cultura. Esta posición ha retrasado el proceso de afirmación de nuestra identidad cultural. La identidad de nuestra sociedad está profundamente mezclada: puede ser definida racial y culturalmente como mulata, es decir, como una síntesis de las diversas herencias.</a:t>
            </a:r>
          </a:p>
          <a:p>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3" presetClass="entr" presetSubtype="16"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plus(in)">
                                      <p:cBhvr>
                                        <p:cTn id="13" dur="2000"/>
                                        <p:tgtEl>
                                          <p:spTgt spid="3">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3" presetClass="entr" presetSubtype="16"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plus(in)">
                                      <p:cBhvr>
                                        <p:cTn id="18" dur="2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3" presetClass="entr" presetSubtype="16"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plus(in)">
                                      <p:cBhvr>
                                        <p:cTn id="23"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Cont.</a:t>
            </a:r>
            <a:endParaRPr lang="es-ES" dirty="0"/>
          </a:p>
        </p:txBody>
      </p:sp>
      <p:sp>
        <p:nvSpPr>
          <p:cNvPr id="3" name="2 Marcador de contenido"/>
          <p:cNvSpPr>
            <a:spLocks noGrp="1"/>
          </p:cNvSpPr>
          <p:nvPr>
            <p:ph idx="1"/>
          </p:nvPr>
        </p:nvSpPr>
        <p:spPr/>
        <p:txBody>
          <a:bodyPr>
            <a:normAutofit fontScale="92500" lnSpcReduction="20000"/>
          </a:bodyPr>
          <a:lstStyle/>
          <a:p>
            <a:r>
              <a:rPr lang="es-ES" dirty="0" smtClean="0">
                <a:solidFill>
                  <a:schemeClr val="bg1"/>
                </a:solidFill>
              </a:rPr>
              <a:t>Varios siglos después, diferentes grupos étnicos llegaron a nuestra isla, entre éstos se encontraron: negros libertos de los Estados Unidos, inmigrantes de otras islas caribeñas, italianos, chinos, árabes, japoneses, húngaros y judíos. Cada uno de estos grupos ha dejado su huella en la identidad del pueblo dominicano, en algunos casos de una forma más frecuente que en otros. </a:t>
            </a:r>
          </a:p>
          <a:p>
            <a:endParaRPr lang="es-ES" dirty="0" smtClean="0">
              <a:solidFill>
                <a:schemeClr val="bg1"/>
              </a:solidFill>
            </a:endParaRPr>
          </a:p>
          <a:p>
            <a:r>
              <a:rPr lang="es-ES" dirty="0" smtClean="0">
                <a:solidFill>
                  <a:schemeClr val="bg1"/>
                </a:solidFill>
              </a:rPr>
              <a:t>Su cultura prácticamente desapareció. La mayoría de sus aportes culturales los conservamos en palabras, algunos alimentos y utensilios para uso doméstico.</a:t>
            </a:r>
            <a:endParaRPr lang="es-E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plus(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plus(in)">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Grupos etnicos de la actualidad</a:t>
            </a:r>
            <a:endParaRPr lang="es-ES" dirty="0"/>
          </a:p>
        </p:txBody>
      </p:sp>
      <p:sp>
        <p:nvSpPr>
          <p:cNvPr id="3" name="2 Marcador de contenido"/>
          <p:cNvSpPr>
            <a:spLocks noGrp="1"/>
          </p:cNvSpPr>
          <p:nvPr>
            <p:ph idx="1"/>
          </p:nvPr>
        </p:nvSpPr>
        <p:spPr/>
        <p:txBody>
          <a:bodyPr>
            <a:normAutofit fontScale="70000" lnSpcReduction="20000"/>
          </a:bodyPr>
          <a:lstStyle/>
          <a:p>
            <a:r>
              <a:rPr lang="es-ES" dirty="0" smtClean="0">
                <a:solidFill>
                  <a:schemeClr val="bg1"/>
                </a:solidFill>
              </a:rPr>
              <a:t>. Grandes cantidades de dominicanos y dominicanas han emigrado a países como Estados Unidos, España, Italia, Holanda y Suiza, buscando mejorar sus niveles de vida. Inversamente, se ha producido una inmigración masiva de nacionales haitianos que trabajan en sectores como el corte de caña de azúcar, la construcción y la agricultura, en renglones como el café, cacao, entre otros. </a:t>
            </a:r>
          </a:p>
          <a:p>
            <a:r>
              <a:rPr lang="es-ES" dirty="0" smtClean="0">
                <a:solidFill>
                  <a:schemeClr val="bg1"/>
                </a:solidFill>
              </a:rPr>
              <a:t>Cada día, tanto los dominicanos en el exterior, así como los nuevos grupos que se integran a la sociedad, enriquecen nuestra cultura aportando nuevas costumbres, ideas y formas de pensar. Todos estos grupos étnicos conforman el pueblo dominicano. Gracias a esta diversidad gozamos de una enorme riqueza cultural y étnica, que debemos aprender a valorar en su justa medida. La construcción de la identidad de una sociedad de las características de la dominicana supone despojarse de prejuicios, de tal manera, que cada dominicano y cada dominicana se sienta identificado con su realidad étnica. </a:t>
            </a:r>
            <a:r>
              <a:rPr lang="es-ES" dirty="0" smtClean="0"/>
              <a:t/>
            </a:r>
            <a:br>
              <a:rPr lang="es-ES" dirty="0" smtClean="0"/>
            </a:b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13" presetClass="entr" presetSubtype="16"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plus(in)">
                                      <p:cBhvr>
                                        <p:cTn id="11" dur="20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3" presetClass="entr" presetSubtype="16"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plus(in)">
                                      <p:cBhvr>
                                        <p:cTn id="16"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0" dirty="0" smtClean="0"/>
              <a:t>CULTURA </a:t>
            </a:r>
            <a:endParaRPr lang="es-ES" dirty="0"/>
          </a:p>
        </p:txBody>
      </p:sp>
      <p:sp>
        <p:nvSpPr>
          <p:cNvPr id="3" name="2 Marcador de contenido"/>
          <p:cNvSpPr>
            <a:spLocks noGrp="1"/>
          </p:cNvSpPr>
          <p:nvPr>
            <p:ph idx="1"/>
          </p:nvPr>
        </p:nvSpPr>
        <p:spPr/>
        <p:txBody>
          <a:bodyPr>
            <a:normAutofit fontScale="85000" lnSpcReduction="10000"/>
          </a:bodyPr>
          <a:lstStyle/>
          <a:p>
            <a:r>
              <a:rPr lang="es-ES" dirty="0" smtClean="0">
                <a:solidFill>
                  <a:schemeClr val="bg1"/>
                </a:solidFill>
              </a:rPr>
              <a:t>La cultura dominicana es una mezcla de elementos europeos, africanos y, en menor grado, indígenas. </a:t>
            </a:r>
            <a:br>
              <a:rPr lang="es-ES" dirty="0" smtClean="0">
                <a:solidFill>
                  <a:schemeClr val="bg1"/>
                </a:solidFill>
              </a:rPr>
            </a:br>
            <a:r>
              <a:rPr lang="es-ES" dirty="0" smtClean="0">
                <a:solidFill>
                  <a:schemeClr val="bg1"/>
                </a:solidFill>
              </a:rPr>
              <a:t>El idioma oficial del país es el español y en el habla corriente se emplea su forma antillana (español caribeño). Se emplean muchos africanismos, neologismos y extranjerismos, especialmente provenientes del inglés, debido a la presión cultural originada desde los Estados Unidos de América. </a:t>
            </a:r>
          </a:p>
          <a:p>
            <a:r>
              <a:rPr lang="es-ES" dirty="0" smtClean="0">
                <a:solidFill>
                  <a:schemeClr val="bg1"/>
                </a:solidFill>
              </a:rPr>
              <a:t>Debido a la gran población de haitianos residentes en el país, el uso del criollo haitiano es común, especialmente en las regiones fronterizas con Haití pero es hablado solamente por haitianos residentes, mayoritariamente ilegales, en el país</a:t>
            </a:r>
            <a:endParaRPr lang="es-E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amond(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diamond(in)">
                                      <p:cBhvr>
                                        <p:cTn id="17"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214290"/>
            <a:ext cx="3186106" cy="1143000"/>
          </a:xfrm>
        </p:spPr>
        <p:txBody>
          <a:bodyPr/>
          <a:lstStyle/>
          <a:p>
            <a:r>
              <a:rPr lang="es-ES" dirty="0" smtClean="0"/>
              <a:t>Cont.</a:t>
            </a:r>
            <a:endParaRPr lang="es-ES" dirty="0"/>
          </a:p>
        </p:txBody>
      </p:sp>
      <p:pic>
        <p:nvPicPr>
          <p:cNvPr id="4" name="3 Marcador de contenido" descr="800px-Carnival_002_4412.JPG"/>
          <p:cNvPicPr>
            <a:picLocks noGrp="1" noChangeAspect="1"/>
          </p:cNvPicPr>
          <p:nvPr>
            <p:ph idx="1"/>
          </p:nvPr>
        </p:nvPicPr>
        <p:blipFill>
          <a:blip r:embed="rId2"/>
          <a:stretch>
            <a:fillRect/>
          </a:stretch>
        </p:blipFill>
        <p:spPr>
          <a:xfrm>
            <a:off x="3428992" y="0"/>
            <a:ext cx="4661452" cy="3094039"/>
          </a:xfrm>
        </p:spPr>
      </p:pic>
      <p:sp>
        <p:nvSpPr>
          <p:cNvPr id="5" name="4 CuadroTexto"/>
          <p:cNvSpPr txBox="1"/>
          <p:nvPr/>
        </p:nvSpPr>
        <p:spPr>
          <a:xfrm>
            <a:off x="214282" y="3143248"/>
            <a:ext cx="7572428" cy="3416320"/>
          </a:xfrm>
          <a:prstGeom prst="rect">
            <a:avLst/>
          </a:prstGeom>
          <a:noFill/>
        </p:spPr>
        <p:txBody>
          <a:bodyPr wrap="square" rtlCol="0">
            <a:spAutoFit/>
          </a:bodyPr>
          <a:lstStyle/>
          <a:p>
            <a:r>
              <a:rPr lang="es-ES" dirty="0" smtClean="0">
                <a:solidFill>
                  <a:schemeClr val="bg1"/>
                </a:solidFill>
              </a:rPr>
              <a:t>Las relaciones con Haití y su fuerte africanía han llevado, debido a la historia bélica y diferencias culturales abismales, a un minúsculo ocultamiento del aporte africano a la cultura dominicana que hoy día es cada vez más reconocido. </a:t>
            </a:r>
            <a:br>
              <a:rPr lang="es-ES" dirty="0" smtClean="0">
                <a:solidFill>
                  <a:schemeClr val="bg1"/>
                </a:solidFill>
              </a:rPr>
            </a:br>
            <a:r>
              <a:rPr lang="es-ES" dirty="0" smtClean="0">
                <a:solidFill>
                  <a:schemeClr val="bg1"/>
                </a:solidFill>
              </a:rPr>
              <a:t>En Samaná algunos habitantes descendientes de estadounidenses que inmigraron durante la ocupación haitiana hablan inglés con características propias (inglés de Samaná). </a:t>
            </a:r>
            <a:br>
              <a:rPr lang="es-ES" dirty="0" smtClean="0">
                <a:solidFill>
                  <a:schemeClr val="bg1"/>
                </a:solidFill>
              </a:rPr>
            </a:br>
            <a:r>
              <a:rPr lang="es-ES" dirty="0" smtClean="0">
                <a:solidFill>
                  <a:schemeClr val="bg1"/>
                </a:solidFill>
              </a:rPr>
              <a:t>En la República Dominicana existe libertad de culto siendo su población predominantemente cristiana y mayoritariamente católica. La primera misa católica en el Nuevo Mundo se celebró en territorio dominicano el 6 de enero de 1493. La mayoría de la población es católica aunque existe una creciente presencia de denominaciones protestantes en el país.</a:t>
            </a:r>
            <a:r>
              <a:rPr lang="es-ES" dirty="0" smtClean="0"/>
              <a:t> </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48" y="642918"/>
            <a:ext cx="3714776" cy="1143000"/>
          </a:xfrm>
        </p:spPr>
        <p:txBody>
          <a:bodyPr/>
          <a:lstStyle/>
          <a:p>
            <a:r>
              <a:rPr lang="es-ES" dirty="0" smtClean="0"/>
              <a:t>Cont.</a:t>
            </a:r>
            <a:endParaRPr lang="es-ES" dirty="0"/>
          </a:p>
        </p:txBody>
      </p:sp>
      <p:sp>
        <p:nvSpPr>
          <p:cNvPr id="3" name="2 Marcador de contenido"/>
          <p:cNvSpPr>
            <a:spLocks noGrp="1"/>
          </p:cNvSpPr>
          <p:nvPr>
            <p:ph idx="1"/>
          </p:nvPr>
        </p:nvSpPr>
        <p:spPr>
          <a:xfrm>
            <a:off x="0" y="2143116"/>
            <a:ext cx="8658196" cy="4423408"/>
          </a:xfrm>
        </p:spPr>
        <p:txBody>
          <a:bodyPr>
            <a:normAutofit fontScale="92500" lnSpcReduction="10000"/>
          </a:bodyPr>
          <a:lstStyle/>
          <a:p>
            <a:r>
              <a:rPr lang="es-ES" b="1" dirty="0" smtClean="0">
                <a:solidFill>
                  <a:schemeClr val="bg1"/>
                </a:solidFill>
                <a:effectLst>
                  <a:outerShdw blurRad="38100" dist="38100" dir="2700000" algn="tl">
                    <a:srgbClr val="000000">
                      <a:alpha val="43137"/>
                    </a:srgbClr>
                  </a:outerShdw>
                </a:effectLst>
              </a:rPr>
              <a:t>Plato típico dominicano compuesto por arroz, carne y habichuelas. </a:t>
            </a:r>
          </a:p>
          <a:p>
            <a:r>
              <a:rPr lang="es-ES" dirty="0" smtClean="0">
                <a:solidFill>
                  <a:schemeClr val="bg1"/>
                </a:solidFill>
              </a:rPr>
              <a:t>La cocina dominicana presenta las características de una cocina "criolla", de origen africano y europeo pero desarrollada en América. Por eso es similar a la de países de habla latina que circundan al Mar Caribe, aunque con ligeras variaciones desarrolladas en cada región. Ha recibido influencias de otros pueblos y culturas, como es el caso de los inmigrantes de las Antillas Menores ("cocolos", quienes utilizan el coco en muchos de sus platos.</a:t>
            </a:r>
            <a:r>
              <a:rPr lang="es-ES" dirty="0" smtClean="0"/>
              <a:t> </a:t>
            </a:r>
            <a:endParaRPr lang="es-ES" b="1" dirty="0">
              <a:solidFill>
                <a:schemeClr val="bg1"/>
              </a:solidFill>
              <a:effectLst>
                <a:outerShdw blurRad="38100" dist="38100" dir="2700000" algn="tl">
                  <a:srgbClr val="000000">
                    <a:alpha val="43137"/>
                  </a:srgbClr>
                </a:outerShdw>
              </a:effectLst>
            </a:endParaRPr>
          </a:p>
        </p:txBody>
      </p:sp>
      <p:pic>
        <p:nvPicPr>
          <p:cNvPr id="4" name="3 Imagen" descr="Recipe_home_riceandbeans.jpg"/>
          <p:cNvPicPr>
            <a:picLocks noChangeAspect="1"/>
          </p:cNvPicPr>
          <p:nvPr/>
        </p:nvPicPr>
        <p:blipFill>
          <a:blip r:embed="rId2"/>
          <a:stretch>
            <a:fillRect/>
          </a:stretch>
        </p:blipFill>
        <p:spPr>
          <a:xfrm>
            <a:off x="357158" y="0"/>
            <a:ext cx="3429024" cy="20955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wipe(down)">
                                      <p:cBhvr>
                                        <p:cTn id="13"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57224" y="274638"/>
            <a:ext cx="7829576" cy="796908"/>
          </a:xfrm>
        </p:spPr>
        <p:txBody>
          <a:bodyPr/>
          <a:lstStyle/>
          <a:p>
            <a:r>
              <a:rPr lang="es-ES" dirty="0" smtClean="0"/>
              <a:t>Cont.</a:t>
            </a:r>
            <a:endParaRPr lang="es-ES" dirty="0"/>
          </a:p>
        </p:txBody>
      </p:sp>
      <p:sp>
        <p:nvSpPr>
          <p:cNvPr id="3" name="2 Marcador de contenido"/>
          <p:cNvSpPr>
            <a:spLocks noGrp="1"/>
          </p:cNvSpPr>
          <p:nvPr>
            <p:ph idx="1"/>
          </p:nvPr>
        </p:nvSpPr>
        <p:spPr>
          <a:xfrm>
            <a:off x="357158" y="928670"/>
            <a:ext cx="8229600" cy="5929330"/>
          </a:xfrm>
        </p:spPr>
        <p:txBody>
          <a:bodyPr>
            <a:noAutofit/>
          </a:bodyPr>
          <a:lstStyle/>
          <a:p>
            <a:r>
              <a:rPr lang="es-ES" sz="2000" dirty="0" smtClean="0">
                <a:solidFill>
                  <a:schemeClr val="bg1"/>
                </a:solidFill>
              </a:rPr>
              <a:t>Entre las fiestas populares que se conocen en el país está el carnaval, que se celebra en muchas comunidades. Incluso existe un Carnaval cimarrón relacionado más con costumbres africanas que europeas. Además, están las fiestas patronales que cada comunidad celebra en homenaje a su santo patrón. </a:t>
            </a:r>
            <a:br>
              <a:rPr lang="es-ES" sz="2000" dirty="0" smtClean="0">
                <a:solidFill>
                  <a:schemeClr val="bg1"/>
                </a:solidFill>
              </a:rPr>
            </a:br>
            <a:r>
              <a:rPr lang="es-ES" sz="2000" dirty="0" smtClean="0">
                <a:solidFill>
                  <a:schemeClr val="bg1"/>
                </a:solidFill>
              </a:rPr>
              <a:t>La República Dominicana es conocida por dos ritmos musicales llamados merengue y bachata, los cuales han sido populares desde mediados del siglo XIX. </a:t>
            </a:r>
            <a:br>
              <a:rPr lang="es-ES" sz="2000" dirty="0" smtClean="0">
                <a:solidFill>
                  <a:schemeClr val="bg1"/>
                </a:solidFill>
              </a:rPr>
            </a:br>
            <a:r>
              <a:rPr lang="es-ES" sz="2000" dirty="0" smtClean="0">
                <a:solidFill>
                  <a:schemeClr val="bg1"/>
                </a:solidFill>
              </a:rPr>
              <a:t>En 1939, con la llegada de maestros y artistas españoles a República Dominicana como Josep Gausachs, Manolo Pascual y José Vela Zanetti se funda la Escuela Nacional de Bellas Artes, de la cual emergen nuevos artistas: Gilberto Hernández Ortega (1924-1979), Marianela Jiménez (1925), Clara Ledesma (1924), Luichy Martínez Richiez (1928), Francisco Gausachs Aisa (1925) y Antonio Prats Ventos (1928) entre otros. </a:t>
            </a:r>
            <a:br>
              <a:rPr lang="es-ES" sz="2000" dirty="0" smtClean="0">
                <a:solidFill>
                  <a:schemeClr val="bg1"/>
                </a:solidFill>
              </a:rPr>
            </a:br>
            <a:r>
              <a:rPr lang="es-ES" sz="2000" dirty="0" smtClean="0">
                <a:solidFill>
                  <a:schemeClr val="bg1"/>
                </a:solidFill>
              </a:rPr>
              <a:t>El organismo oficial para el fomento de la cultura en el país es la Secretaría de Estado de Cultura. La Secretaría de Estado de Deportes, Educación Física y Recreación también tiene que ver con aspectos culturales como los deportes y recreación.</a:t>
            </a:r>
            <a:endParaRPr lang="es-ES" sz="20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to="" calcmode="lin" valueType="num">
                                      <p:cBhvr>
                                        <p:cTn id="7" dur="1" fill="hold"/>
                                        <p:tgtEl>
                                          <p:spTgt spid="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értice">
  <a:themeElements>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Vértic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értic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1670520</TotalTime>
  <Words>723</Words>
  <Application>Microsoft Office PowerPoint</Application>
  <PresentationFormat>Presentación en pantalla (4:3)</PresentationFormat>
  <Paragraphs>44</Paragraphs>
  <Slides>14</Slides>
  <Notes>0</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Vértice</vt:lpstr>
      <vt:lpstr>Lic. Francisco del rosario sanchez</vt:lpstr>
      <vt:lpstr>Grupos Etnicos  de  la Rep.Dom </vt:lpstr>
      <vt:lpstr>COMIENZO GRUPOS ÉTNICOS EN LA REP. DOM. </vt:lpstr>
      <vt:lpstr>Cont.</vt:lpstr>
      <vt:lpstr>Grupos etnicos de la actualidad</vt:lpstr>
      <vt:lpstr>CULTURA </vt:lpstr>
      <vt:lpstr>Cont.</vt:lpstr>
      <vt:lpstr>Cont.</vt:lpstr>
      <vt:lpstr>Cont.</vt:lpstr>
      <vt:lpstr>Aportes culturales de los inmigrantes</vt:lpstr>
      <vt:lpstr>Cont.</vt:lpstr>
      <vt:lpstr>Cont.</vt:lpstr>
      <vt:lpstr>Cont.</vt:lpstr>
      <vt:lpstr>Conclusión</vt:lpstr>
    </vt:vector>
  </TitlesOfParts>
  <Company>Aure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Lic. Francisco del rosario sanchez</dc:title>
  <dc:creator>Administrador</dc:creator>
  <cp:lastModifiedBy>Administrador</cp:lastModifiedBy>
  <cp:revision>17</cp:revision>
  <dcterms:created xsi:type="dcterms:W3CDTF">2011-03-13T22:09:20Z</dcterms:created>
  <dcterms:modified xsi:type="dcterms:W3CDTF">2011-03-16T07:49:44Z</dcterms:modified>
</cp:coreProperties>
</file>